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chivo Black" panose="020B0604020202020204" charset="0"/>
      <p:regular r:id="rId15"/>
    </p:embeddedFont>
    <p:embeddedFont>
      <p:font typeface="Arimo" panose="020B0604020202020204" charset="0"/>
      <p:regular r:id="rId16"/>
    </p:embeddedFont>
    <p:embeddedFont>
      <p:font typeface="HK Grotesk" panose="020B0604020202020204" charset="0"/>
      <p:regular r:id="rId17"/>
    </p:embeddedFont>
    <p:embeddedFont>
      <p:font typeface="HK Grotesk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what-is/retrieval-augmented-generation/" TargetMode="External"/><Relationship Id="rId3" Type="http://schemas.openxmlformats.org/officeDocument/2006/relationships/hyperlink" Target="https://www.ciena.com/about" TargetMode="External"/><Relationship Id="rId7" Type="http://schemas.openxmlformats.org/officeDocument/2006/relationships/hyperlink" Target="https://qdrant.tech/" TargetMode="External"/><Relationship Id="rId2" Type="http://schemas.openxmlformats.org/officeDocument/2006/relationships/hyperlink" Target="https://en.wikipedia.org/w/index.php?title=Ciena&amp;oldid=114323803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iena.com/products/domain-control-management-software" TargetMode="External"/><Relationship Id="rId5" Type="http://schemas.openxmlformats.org/officeDocument/2006/relationships/hyperlink" Target="https://www.ciena.com/products/routing-switching" TargetMode="External"/><Relationship Id="rId10" Type="http://schemas.openxmlformats.org/officeDocument/2006/relationships/hyperlink" Target="https://azure.microsoft.com/en-us/get-started/azure-portal/?msockid=3f3b5d42518e63d112de49fa507c622f" TargetMode="External"/><Relationship Id="rId4" Type="http://schemas.openxmlformats.org/officeDocument/2006/relationships/hyperlink" Target="https://www.ciena.com/products/converged-packet-optical" TargetMode="External"/><Relationship Id="rId9" Type="http://schemas.openxmlformats.org/officeDocument/2006/relationships/hyperlink" Target="https://huggingface.co/sentence-transformers/all-MiniLM-L6-v2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82D2F">
                <a:alpha val="100000"/>
              </a:srgbClr>
            </a:gs>
            <a:gs pos="100000">
              <a:srgbClr val="28949C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495892" y="1483210"/>
            <a:ext cx="2711833" cy="197291"/>
            <a:chOff x="0" y="0"/>
            <a:chExt cx="952142" cy="69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535330" y="1028700"/>
            <a:ext cx="2711833" cy="197291"/>
            <a:chOff x="0" y="0"/>
            <a:chExt cx="952142" cy="69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8616689"/>
            <a:ext cx="2669433" cy="194207"/>
            <a:chOff x="0" y="0"/>
            <a:chExt cx="952142" cy="69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74244" y="9064093"/>
            <a:ext cx="2669433" cy="194207"/>
            <a:chOff x="0" y="0"/>
            <a:chExt cx="952142" cy="69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510740" y="3162497"/>
            <a:ext cx="3266520" cy="3962006"/>
          </a:xfrm>
          <a:custGeom>
            <a:avLst/>
            <a:gdLst/>
            <a:ahLst/>
            <a:cxnLst/>
            <a:rect l="l" t="t" r="r" b="b"/>
            <a:pathLst>
              <a:path w="3266520" h="3962006">
                <a:moveTo>
                  <a:pt x="0" y="0"/>
                </a:moveTo>
                <a:lnTo>
                  <a:pt x="3266520" y="0"/>
                </a:lnTo>
                <a:lnTo>
                  <a:pt x="3266520" y="3962006"/>
                </a:lnTo>
                <a:lnTo>
                  <a:pt x="0" y="396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74" r="-1451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80274" y="2374245"/>
            <a:ext cx="16127451" cy="89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42"/>
              </a:lnSpc>
              <a:spcBef>
                <a:spcPct val="0"/>
              </a:spcBef>
            </a:pPr>
            <a:r>
              <a:rPr lang="en-US" sz="729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INTERNSHIP 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7433" y="7048303"/>
            <a:ext cx="10253133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DEPARTMENT OF COMPUTER SCIENCE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UNIVERSITY OF DELHI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2024-2025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47882" y="4591050"/>
            <a:ext cx="299928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SUBMITTED BY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SATYAM SAHU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359910"/>
            <a:ext cx="4683782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UNDER SUPERVISION OF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DR. ANKIT RAJPAL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ASSISTANT PROFESSOR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8028682" cy="10436905"/>
            <a:chOff x="0" y="0"/>
            <a:chExt cx="211455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4550" cy="2709333"/>
            </a:xfrm>
            <a:custGeom>
              <a:avLst/>
              <a:gdLst/>
              <a:ahLst/>
              <a:cxnLst/>
              <a:rect l="l" t="t" r="r" b="b"/>
              <a:pathLst>
                <a:path w="2114550" h="2709333">
                  <a:moveTo>
                    <a:pt x="0" y="0"/>
                  </a:moveTo>
                  <a:lnTo>
                    <a:pt x="2114550" y="0"/>
                  </a:lnTo>
                  <a:lnTo>
                    <a:pt x="211455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1455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53493" y="1028700"/>
            <a:ext cx="1411613" cy="338418"/>
            <a:chOff x="0" y="0"/>
            <a:chExt cx="465702" cy="1116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5702" cy="111647"/>
            </a:xfrm>
            <a:custGeom>
              <a:avLst/>
              <a:gdLst/>
              <a:ahLst/>
              <a:cxnLst/>
              <a:rect l="l" t="t" r="r" b="b"/>
              <a:pathLst>
                <a:path w="465702" h="111647">
                  <a:moveTo>
                    <a:pt x="55823" y="0"/>
                  </a:moveTo>
                  <a:lnTo>
                    <a:pt x="409879" y="0"/>
                  </a:lnTo>
                  <a:cubicBezTo>
                    <a:pt x="440709" y="0"/>
                    <a:pt x="465702" y="24993"/>
                    <a:pt x="465702" y="55823"/>
                  </a:cubicBezTo>
                  <a:lnTo>
                    <a:pt x="465702" y="55823"/>
                  </a:lnTo>
                  <a:cubicBezTo>
                    <a:pt x="465702" y="70629"/>
                    <a:pt x="459821" y="84828"/>
                    <a:pt x="449352" y="95296"/>
                  </a:cubicBezTo>
                  <a:cubicBezTo>
                    <a:pt x="438883" y="105765"/>
                    <a:pt x="424684" y="111647"/>
                    <a:pt x="409879" y="111647"/>
                  </a:cubicBezTo>
                  <a:lnTo>
                    <a:pt x="55823" y="111647"/>
                  </a:lnTo>
                  <a:cubicBezTo>
                    <a:pt x="24993" y="111647"/>
                    <a:pt x="0" y="86654"/>
                    <a:pt x="0" y="55823"/>
                  </a:cubicBezTo>
                  <a:lnTo>
                    <a:pt x="0" y="55823"/>
                  </a:lnTo>
                  <a:cubicBezTo>
                    <a:pt x="0" y="24993"/>
                    <a:pt x="24993" y="0"/>
                    <a:pt x="558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65702" cy="16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53493" y="2619634"/>
            <a:ext cx="1411613" cy="338418"/>
            <a:chOff x="0" y="0"/>
            <a:chExt cx="465702" cy="1116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5702" cy="111647"/>
            </a:xfrm>
            <a:custGeom>
              <a:avLst/>
              <a:gdLst/>
              <a:ahLst/>
              <a:cxnLst/>
              <a:rect l="l" t="t" r="r" b="b"/>
              <a:pathLst>
                <a:path w="465702" h="111647">
                  <a:moveTo>
                    <a:pt x="55823" y="0"/>
                  </a:moveTo>
                  <a:lnTo>
                    <a:pt x="409879" y="0"/>
                  </a:lnTo>
                  <a:cubicBezTo>
                    <a:pt x="440709" y="0"/>
                    <a:pt x="465702" y="24993"/>
                    <a:pt x="465702" y="55823"/>
                  </a:cubicBezTo>
                  <a:lnTo>
                    <a:pt x="465702" y="55823"/>
                  </a:lnTo>
                  <a:cubicBezTo>
                    <a:pt x="465702" y="70629"/>
                    <a:pt x="459821" y="84828"/>
                    <a:pt x="449352" y="95296"/>
                  </a:cubicBezTo>
                  <a:cubicBezTo>
                    <a:pt x="438883" y="105765"/>
                    <a:pt x="424684" y="111647"/>
                    <a:pt x="409879" y="111647"/>
                  </a:cubicBezTo>
                  <a:lnTo>
                    <a:pt x="55823" y="111647"/>
                  </a:lnTo>
                  <a:cubicBezTo>
                    <a:pt x="24993" y="111647"/>
                    <a:pt x="0" y="86654"/>
                    <a:pt x="0" y="55823"/>
                  </a:cubicBezTo>
                  <a:lnTo>
                    <a:pt x="0" y="55823"/>
                  </a:lnTo>
                  <a:cubicBezTo>
                    <a:pt x="0" y="24993"/>
                    <a:pt x="24993" y="0"/>
                    <a:pt x="558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65702" cy="16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53493" y="4210568"/>
            <a:ext cx="1411613" cy="338418"/>
            <a:chOff x="0" y="0"/>
            <a:chExt cx="465702" cy="1116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5702" cy="111647"/>
            </a:xfrm>
            <a:custGeom>
              <a:avLst/>
              <a:gdLst/>
              <a:ahLst/>
              <a:cxnLst/>
              <a:rect l="l" t="t" r="r" b="b"/>
              <a:pathLst>
                <a:path w="465702" h="111647">
                  <a:moveTo>
                    <a:pt x="55823" y="0"/>
                  </a:moveTo>
                  <a:lnTo>
                    <a:pt x="409879" y="0"/>
                  </a:lnTo>
                  <a:cubicBezTo>
                    <a:pt x="440709" y="0"/>
                    <a:pt x="465702" y="24993"/>
                    <a:pt x="465702" y="55823"/>
                  </a:cubicBezTo>
                  <a:lnTo>
                    <a:pt x="465702" y="55823"/>
                  </a:lnTo>
                  <a:cubicBezTo>
                    <a:pt x="465702" y="70629"/>
                    <a:pt x="459821" y="84828"/>
                    <a:pt x="449352" y="95296"/>
                  </a:cubicBezTo>
                  <a:cubicBezTo>
                    <a:pt x="438883" y="105765"/>
                    <a:pt x="424684" y="111647"/>
                    <a:pt x="409879" y="111647"/>
                  </a:cubicBezTo>
                  <a:lnTo>
                    <a:pt x="55823" y="111647"/>
                  </a:lnTo>
                  <a:cubicBezTo>
                    <a:pt x="24993" y="111647"/>
                    <a:pt x="0" y="86654"/>
                    <a:pt x="0" y="55823"/>
                  </a:cubicBezTo>
                  <a:lnTo>
                    <a:pt x="0" y="55823"/>
                  </a:lnTo>
                  <a:cubicBezTo>
                    <a:pt x="0" y="24993"/>
                    <a:pt x="24993" y="0"/>
                    <a:pt x="558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65702" cy="16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293072" y="1526793"/>
            <a:ext cx="8260422" cy="7400218"/>
          </a:xfrm>
          <a:custGeom>
            <a:avLst/>
            <a:gdLst/>
            <a:ahLst/>
            <a:cxnLst/>
            <a:rect l="l" t="t" r="r" b="b"/>
            <a:pathLst>
              <a:path w="8260422" h="7400218">
                <a:moveTo>
                  <a:pt x="0" y="0"/>
                </a:moveTo>
                <a:lnTo>
                  <a:pt x="8260421" y="0"/>
                </a:lnTo>
                <a:lnTo>
                  <a:pt x="8260421" y="7400218"/>
                </a:lnTo>
                <a:lnTo>
                  <a:pt x="0" y="740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0" t="-6193" r="-79944" b="-900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4052964"/>
            <a:ext cx="8028682" cy="8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6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IMPLEMENTATION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57150" y="4942422"/>
            <a:ext cx="8028682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4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(Workflow)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5" y="8141930"/>
            <a:ext cx="18277775" cy="2145070"/>
            <a:chOff x="0" y="0"/>
            <a:chExt cx="4813900" cy="564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3900" cy="564957"/>
            </a:xfrm>
            <a:custGeom>
              <a:avLst/>
              <a:gdLst/>
              <a:ahLst/>
              <a:cxnLst/>
              <a:rect l="l" t="t" r="r" b="b"/>
              <a:pathLst>
                <a:path w="4813900" h="564957">
                  <a:moveTo>
                    <a:pt x="0" y="0"/>
                  </a:moveTo>
                  <a:lnTo>
                    <a:pt x="4813900" y="0"/>
                  </a:lnTo>
                  <a:lnTo>
                    <a:pt x="4813900" y="564957"/>
                  </a:lnTo>
                  <a:lnTo>
                    <a:pt x="0" y="564957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3900" cy="622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27675" y="1237093"/>
            <a:ext cx="5246370" cy="7812815"/>
            <a:chOff x="0" y="0"/>
            <a:chExt cx="812800" cy="12104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210409"/>
            </a:xfrm>
            <a:custGeom>
              <a:avLst/>
              <a:gdLst/>
              <a:ahLst/>
              <a:cxnLst/>
              <a:rect l="l" t="t" r="r" b="b"/>
              <a:pathLst>
                <a:path w="812800" h="1210409">
                  <a:moveTo>
                    <a:pt x="87065" y="0"/>
                  </a:moveTo>
                  <a:lnTo>
                    <a:pt x="725735" y="0"/>
                  </a:lnTo>
                  <a:cubicBezTo>
                    <a:pt x="748826" y="0"/>
                    <a:pt x="770972" y="9173"/>
                    <a:pt x="787299" y="25501"/>
                  </a:cubicBezTo>
                  <a:cubicBezTo>
                    <a:pt x="803627" y="41828"/>
                    <a:pt x="812800" y="63974"/>
                    <a:pt x="812800" y="87065"/>
                  </a:cubicBezTo>
                  <a:lnTo>
                    <a:pt x="812800" y="1123345"/>
                  </a:lnTo>
                  <a:cubicBezTo>
                    <a:pt x="812800" y="1146436"/>
                    <a:pt x="803627" y="1168581"/>
                    <a:pt x="787299" y="1184909"/>
                  </a:cubicBezTo>
                  <a:cubicBezTo>
                    <a:pt x="770972" y="1201237"/>
                    <a:pt x="748826" y="1210409"/>
                    <a:pt x="725735" y="1210409"/>
                  </a:cubicBezTo>
                  <a:lnTo>
                    <a:pt x="87065" y="1210409"/>
                  </a:lnTo>
                  <a:cubicBezTo>
                    <a:pt x="63974" y="1210409"/>
                    <a:pt x="41828" y="1201237"/>
                    <a:pt x="25501" y="1184909"/>
                  </a:cubicBezTo>
                  <a:cubicBezTo>
                    <a:pt x="9173" y="1168581"/>
                    <a:pt x="0" y="1146436"/>
                    <a:pt x="0" y="1123345"/>
                  </a:cubicBezTo>
                  <a:lnTo>
                    <a:pt x="0" y="87065"/>
                  </a:lnTo>
                  <a:cubicBezTo>
                    <a:pt x="0" y="63974"/>
                    <a:pt x="9173" y="41828"/>
                    <a:pt x="25501" y="25501"/>
                  </a:cubicBezTo>
                  <a:cubicBezTo>
                    <a:pt x="41828" y="9173"/>
                    <a:pt x="63974" y="0"/>
                    <a:pt x="87065" y="0"/>
                  </a:cubicBezTo>
                  <a:close/>
                </a:path>
              </a:pathLst>
            </a:custGeom>
            <a:blipFill>
              <a:blip r:embed="rId2"/>
              <a:stretch>
                <a:fillRect l="-61758" r="-6175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787370" y="2393347"/>
            <a:ext cx="5037458" cy="75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511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7370" y="3105544"/>
            <a:ext cx="9420545" cy="3990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8"/>
              </a:lnSpc>
            </a:pPr>
            <a:r>
              <a:rPr lang="en-US" sz="2270" spc="136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Building on the foundation of the conversational chatbot, several areas of future work can further enhance its capabilities and performance.</a:t>
            </a:r>
          </a:p>
          <a:p>
            <a:pPr algn="l">
              <a:lnSpc>
                <a:spcPts val="3178"/>
              </a:lnSpc>
            </a:pPr>
            <a:endParaRPr lang="en-US" sz="2270" spc="136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3178"/>
              </a:lnSpc>
            </a:pPr>
            <a:r>
              <a:rPr lang="en-US" sz="2270" spc="136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Implementing advanced algorithms and standardized techniques will contribute to improved accuracy and efficiency. </a:t>
            </a:r>
          </a:p>
          <a:p>
            <a:pPr algn="l">
              <a:lnSpc>
                <a:spcPts val="3178"/>
              </a:lnSpc>
            </a:pPr>
            <a:endParaRPr lang="en-US" sz="2270" spc="136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3178"/>
              </a:lnSpc>
              <a:spcBef>
                <a:spcPct val="0"/>
              </a:spcBef>
            </a:pPr>
            <a:r>
              <a:rPr lang="en-US" sz="2270" spc="136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Moreover, continuous performance optimizations will ensure the chatbot can effectively scale and handle an increasing volume of customer queries.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028682" cy="10287000"/>
            <a:chOff x="0" y="0"/>
            <a:chExt cx="211455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4550" cy="2709333"/>
            </a:xfrm>
            <a:custGeom>
              <a:avLst/>
              <a:gdLst/>
              <a:ahLst/>
              <a:cxnLst/>
              <a:rect l="l" t="t" r="r" b="b"/>
              <a:pathLst>
                <a:path w="2114550" h="2709333">
                  <a:moveTo>
                    <a:pt x="0" y="0"/>
                  </a:moveTo>
                  <a:lnTo>
                    <a:pt x="2114550" y="0"/>
                  </a:lnTo>
                  <a:lnTo>
                    <a:pt x="211455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1455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80853" y="4278185"/>
            <a:ext cx="5266977" cy="175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3"/>
              </a:lnSpc>
            </a:pPr>
            <a:r>
              <a:rPr lang="en-US" sz="61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REFERENCE</a:t>
            </a:r>
          </a:p>
          <a:p>
            <a:pPr algn="ctr">
              <a:lnSpc>
                <a:spcPts val="6893"/>
              </a:lnSpc>
            </a:pPr>
            <a:r>
              <a:rPr lang="en-US" sz="61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0403B-D14E-18A0-91B7-DC26823D0BF0}"/>
              </a:ext>
            </a:extLst>
          </p:cNvPr>
          <p:cNvSpPr txBox="1"/>
          <p:nvPr/>
        </p:nvSpPr>
        <p:spPr>
          <a:xfrm>
            <a:off x="8382000" y="2081123"/>
            <a:ext cx="92964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b="0" i="0" dirty="0">
                <a:solidFill>
                  <a:srgbClr val="343434"/>
                </a:solidFill>
                <a:effectLst/>
                <a:hlinkClick r:id="rId2"/>
              </a:rPr>
              <a:t>https://en.wikipedia.org/w/index.php?title=Ciena&amp;oldid=1143238034 </a:t>
            </a:r>
            <a:endParaRPr lang="en-IN" sz="2800" dirty="0"/>
          </a:p>
          <a:p>
            <a:pPr marL="342900" indent="-342900">
              <a:buFont typeface="+mj-lt"/>
              <a:buAutoNum type="arabicPeriod"/>
            </a:pPr>
            <a:r>
              <a:rPr lang="en-IN" sz="2800" b="0" i="0" dirty="0">
                <a:solidFill>
                  <a:srgbClr val="343434"/>
                </a:solidFill>
                <a:effectLst/>
                <a:hlinkClick r:id="rId3"/>
              </a:rPr>
              <a:t>https://www.ciena.com/about </a:t>
            </a:r>
            <a:endParaRPr lang="en-IN" sz="2800" dirty="0"/>
          </a:p>
          <a:p>
            <a:pPr marL="342900" indent="-342900">
              <a:buFont typeface="+mj-lt"/>
              <a:buAutoNum type="arabicPeriod"/>
            </a:pPr>
            <a:r>
              <a:rPr lang="en-IN" sz="2800" b="0" i="0" dirty="0">
                <a:solidFill>
                  <a:srgbClr val="343434"/>
                </a:solidFill>
                <a:effectLst/>
                <a:hlinkClick r:id="rId4"/>
              </a:rPr>
              <a:t>https://www.ciena.com/products/converged-packet-optical </a:t>
            </a:r>
            <a:endParaRPr lang="en-IN" sz="2800" dirty="0"/>
          </a:p>
          <a:p>
            <a:pPr marL="342900" indent="-342900">
              <a:buFont typeface="+mj-lt"/>
              <a:buAutoNum type="arabicPeriod"/>
            </a:pPr>
            <a:r>
              <a:rPr lang="en-IN" sz="2800" b="0" i="0" dirty="0">
                <a:solidFill>
                  <a:srgbClr val="343434"/>
                </a:solidFill>
                <a:effectLst/>
                <a:hlinkClick r:id="rId5"/>
              </a:rPr>
              <a:t>https://www.ciena.com/products/routing-switching </a:t>
            </a:r>
            <a:endParaRPr lang="en-IN" sz="2800" dirty="0"/>
          </a:p>
          <a:p>
            <a:pPr marL="342900" indent="-342900">
              <a:buFont typeface="+mj-lt"/>
              <a:buAutoNum type="arabicPeriod"/>
            </a:pPr>
            <a:r>
              <a:rPr lang="en-IN" sz="2800" b="0" i="0" dirty="0">
                <a:solidFill>
                  <a:srgbClr val="343434"/>
                </a:solidFill>
                <a:effectLst/>
                <a:hlinkClick r:id="rId6"/>
              </a:rPr>
              <a:t>https://www.ciena.com/products/domain-control-management-software </a:t>
            </a:r>
            <a:endParaRPr lang="en-IN" sz="2800" dirty="0"/>
          </a:p>
          <a:p>
            <a:pPr marL="342900" indent="-342900">
              <a:buFont typeface="+mj-lt"/>
              <a:buAutoNum type="arabicPeriod"/>
            </a:pPr>
            <a:r>
              <a:rPr lang="en-IN" sz="2800" b="0" i="0" dirty="0">
                <a:solidFill>
                  <a:srgbClr val="343434"/>
                </a:solidFill>
                <a:effectLst/>
                <a:hlinkClick r:id="rId7"/>
              </a:rPr>
              <a:t>https://qdrant.tech/</a:t>
            </a:r>
            <a:endParaRPr lang="en-IN" sz="2800" dirty="0"/>
          </a:p>
          <a:p>
            <a:pPr marL="342900" indent="-342900">
              <a:buFont typeface="+mj-lt"/>
              <a:buAutoNum type="arabicPeriod"/>
            </a:pPr>
            <a:r>
              <a:rPr lang="en-IN" sz="2800" b="0" i="0" dirty="0">
                <a:solidFill>
                  <a:srgbClr val="343434"/>
                </a:solidFill>
                <a:effectLst/>
                <a:hlinkClick r:id="rId8"/>
              </a:rPr>
              <a:t>https://aws.amazon.com/what-is/retrieval-augmented-generation/</a:t>
            </a:r>
            <a:endParaRPr lang="en-IN" sz="2800" dirty="0"/>
          </a:p>
          <a:p>
            <a:pPr marL="342900" indent="-342900">
              <a:buFont typeface="+mj-lt"/>
              <a:buAutoNum type="arabicPeriod"/>
            </a:pPr>
            <a:r>
              <a:rPr lang="en-IN" sz="2800" b="0" i="0" dirty="0">
                <a:solidFill>
                  <a:srgbClr val="343434"/>
                </a:solidFill>
                <a:effectLst/>
                <a:hlinkClick r:id="rId9"/>
              </a:rPr>
              <a:t>https://huggingface.co/sentence-transformers/all-MiniLM-L6-v2</a:t>
            </a:r>
            <a:endParaRPr lang="en-IN" sz="2800" dirty="0"/>
          </a:p>
          <a:p>
            <a:pPr marL="342900" indent="-342900">
              <a:buFont typeface="+mj-lt"/>
              <a:buAutoNum type="arabicPeriod"/>
            </a:pPr>
            <a:r>
              <a:rPr lang="en-IN" sz="2800" b="0" i="0" dirty="0">
                <a:solidFill>
                  <a:srgbClr val="343434"/>
                </a:solidFill>
                <a:effectLst/>
                <a:hlinkClick r:id="rId10"/>
              </a:rPr>
              <a:t>https://azure.microsoft.com/en-us/get-started/azure-portal/?msockid=3f3b5d42518e63d112de49fa507c622f</a:t>
            </a:r>
            <a:endParaRPr lang="en-IN" sz="2800" dirty="0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82D2F">
                <a:alpha val="100000"/>
              </a:srgbClr>
            </a:gs>
            <a:gs pos="100000">
              <a:srgbClr val="28949C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0274" y="4801120"/>
            <a:ext cx="16127451" cy="89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42"/>
              </a:lnSpc>
              <a:spcBef>
                <a:spcPct val="0"/>
              </a:spcBef>
            </a:pPr>
            <a:r>
              <a:rPr lang="en-US" sz="729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1348756" y="2426287"/>
            <a:ext cx="2711833" cy="197291"/>
            <a:chOff x="0" y="0"/>
            <a:chExt cx="952142" cy="69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0388194" y="1971777"/>
            <a:ext cx="2711833" cy="197291"/>
            <a:chOff x="0" y="0"/>
            <a:chExt cx="952142" cy="69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48305" y="7673612"/>
            <a:ext cx="2669433" cy="194207"/>
            <a:chOff x="0" y="0"/>
            <a:chExt cx="952142" cy="692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93848" y="8121016"/>
            <a:ext cx="2669433" cy="194207"/>
            <a:chOff x="0" y="0"/>
            <a:chExt cx="952142" cy="692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82D2F">
                <a:alpha val="100000"/>
              </a:srgbClr>
            </a:gs>
            <a:gs pos="100000">
              <a:srgbClr val="28949C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0274" y="4801120"/>
            <a:ext cx="16127451" cy="89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42"/>
              </a:lnSpc>
              <a:spcBef>
                <a:spcPct val="0"/>
              </a:spcBef>
            </a:pPr>
            <a:r>
              <a:rPr lang="en-US" sz="729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GENERATIVE AI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1348756" y="2426287"/>
            <a:ext cx="2711833" cy="197291"/>
            <a:chOff x="0" y="0"/>
            <a:chExt cx="952142" cy="69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0388194" y="1971777"/>
            <a:ext cx="2711833" cy="197291"/>
            <a:chOff x="0" y="0"/>
            <a:chExt cx="952142" cy="69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48305" y="7673612"/>
            <a:ext cx="2669433" cy="194207"/>
            <a:chOff x="0" y="0"/>
            <a:chExt cx="952142" cy="692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93848" y="8121016"/>
            <a:ext cx="2669433" cy="194207"/>
            <a:chOff x="0" y="0"/>
            <a:chExt cx="952142" cy="692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5" y="8141930"/>
            <a:ext cx="18277775" cy="2145070"/>
            <a:chOff x="0" y="0"/>
            <a:chExt cx="4813900" cy="564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3900" cy="564957"/>
            </a:xfrm>
            <a:custGeom>
              <a:avLst/>
              <a:gdLst/>
              <a:ahLst/>
              <a:cxnLst/>
              <a:rect l="l" t="t" r="r" b="b"/>
              <a:pathLst>
                <a:path w="4813900" h="564957">
                  <a:moveTo>
                    <a:pt x="0" y="0"/>
                  </a:moveTo>
                  <a:lnTo>
                    <a:pt x="4813900" y="0"/>
                  </a:lnTo>
                  <a:lnTo>
                    <a:pt x="4813900" y="564957"/>
                  </a:lnTo>
                  <a:lnTo>
                    <a:pt x="0" y="564957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3900" cy="622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57610" y="1902705"/>
            <a:ext cx="9795183" cy="3256898"/>
          </a:xfrm>
          <a:custGeom>
            <a:avLst/>
            <a:gdLst/>
            <a:ahLst/>
            <a:cxnLst/>
            <a:rect l="l" t="t" r="r" b="b"/>
            <a:pathLst>
              <a:path w="9795183" h="3256898">
                <a:moveTo>
                  <a:pt x="0" y="0"/>
                </a:moveTo>
                <a:lnTo>
                  <a:pt x="9795183" y="0"/>
                </a:lnTo>
                <a:lnTo>
                  <a:pt x="9795183" y="3256898"/>
                </a:lnTo>
                <a:lnTo>
                  <a:pt x="0" y="3256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35394" y="1931280"/>
            <a:ext cx="9747385" cy="87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0"/>
              </a:lnSpc>
            </a:pPr>
            <a:r>
              <a:rPr lang="en-US" sz="591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ABOUT THE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8814" y="2745839"/>
            <a:ext cx="9420545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168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Ciena Corporation is an American telecommunications company recognized as a leading global provider of networking equipment, software, and services.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168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Renowned for its expertise in optical connectivity, Ciena dominates the global market as the largest provider of network elements (NE), software, and services, primarily catering to the telecommunications industry.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1308" y="4411886"/>
            <a:ext cx="3216227" cy="701972"/>
            <a:chOff x="0" y="0"/>
            <a:chExt cx="1091610" cy="238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1610" cy="238254"/>
            </a:xfrm>
            <a:custGeom>
              <a:avLst/>
              <a:gdLst/>
              <a:ahLst/>
              <a:cxnLst/>
              <a:rect l="l" t="t" r="r" b="b"/>
              <a:pathLst>
                <a:path w="1091610" h="238254">
                  <a:moveTo>
                    <a:pt x="21664" y="0"/>
                  </a:moveTo>
                  <a:lnTo>
                    <a:pt x="1069945" y="0"/>
                  </a:lnTo>
                  <a:cubicBezTo>
                    <a:pt x="1081910" y="0"/>
                    <a:pt x="1091610" y="9699"/>
                    <a:pt x="1091610" y="21664"/>
                  </a:cubicBezTo>
                  <a:lnTo>
                    <a:pt x="1091610" y="216590"/>
                  </a:lnTo>
                  <a:cubicBezTo>
                    <a:pt x="1091610" y="228555"/>
                    <a:pt x="1081910" y="238254"/>
                    <a:pt x="1069945" y="238254"/>
                  </a:cubicBezTo>
                  <a:lnTo>
                    <a:pt x="21664" y="238254"/>
                  </a:lnTo>
                  <a:cubicBezTo>
                    <a:pt x="9699" y="238254"/>
                    <a:pt x="0" y="228555"/>
                    <a:pt x="0" y="216590"/>
                  </a:cubicBezTo>
                  <a:lnTo>
                    <a:pt x="0" y="21664"/>
                  </a:lnTo>
                  <a:cubicBezTo>
                    <a:pt x="0" y="9699"/>
                    <a:pt x="9699" y="0"/>
                    <a:pt x="216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91610" cy="295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01266" y="4411886"/>
            <a:ext cx="3216227" cy="701972"/>
            <a:chOff x="0" y="0"/>
            <a:chExt cx="1091610" cy="2382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1610" cy="238254"/>
            </a:xfrm>
            <a:custGeom>
              <a:avLst/>
              <a:gdLst/>
              <a:ahLst/>
              <a:cxnLst/>
              <a:rect l="l" t="t" r="r" b="b"/>
              <a:pathLst>
                <a:path w="1091610" h="238254">
                  <a:moveTo>
                    <a:pt x="21664" y="0"/>
                  </a:moveTo>
                  <a:lnTo>
                    <a:pt x="1069945" y="0"/>
                  </a:lnTo>
                  <a:cubicBezTo>
                    <a:pt x="1081910" y="0"/>
                    <a:pt x="1091610" y="9699"/>
                    <a:pt x="1091610" y="21664"/>
                  </a:cubicBezTo>
                  <a:lnTo>
                    <a:pt x="1091610" y="216590"/>
                  </a:lnTo>
                  <a:cubicBezTo>
                    <a:pt x="1091610" y="228555"/>
                    <a:pt x="1081910" y="238254"/>
                    <a:pt x="1069945" y="238254"/>
                  </a:cubicBezTo>
                  <a:lnTo>
                    <a:pt x="21664" y="238254"/>
                  </a:lnTo>
                  <a:cubicBezTo>
                    <a:pt x="9699" y="238254"/>
                    <a:pt x="0" y="228555"/>
                    <a:pt x="0" y="216590"/>
                  </a:cubicBezTo>
                  <a:lnTo>
                    <a:pt x="0" y="21664"/>
                  </a:lnTo>
                  <a:cubicBezTo>
                    <a:pt x="0" y="9699"/>
                    <a:pt x="9699" y="0"/>
                    <a:pt x="216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91610" cy="295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01308" y="3338186"/>
            <a:ext cx="9864642" cy="75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511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PRODUCTS AND SERVICES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41407" y="4617366"/>
            <a:ext cx="2936029" cy="24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5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Converged Packet Optical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41365" y="4641460"/>
            <a:ext cx="2936029" cy="24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5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Routing and Switching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0833" y="5409134"/>
            <a:ext cx="3216227" cy="85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Waveserver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6500 Plateform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u="none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5400 Series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01266" y="5409134"/>
            <a:ext cx="3216227" cy="1139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3000 Series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u="none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5000 Series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u="none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6500 Packet Transport System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01224" y="4411886"/>
            <a:ext cx="3216227" cy="701972"/>
            <a:chOff x="0" y="0"/>
            <a:chExt cx="1091610" cy="2382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1610" cy="238254"/>
            </a:xfrm>
            <a:custGeom>
              <a:avLst/>
              <a:gdLst/>
              <a:ahLst/>
              <a:cxnLst/>
              <a:rect l="l" t="t" r="r" b="b"/>
              <a:pathLst>
                <a:path w="1091610" h="238254">
                  <a:moveTo>
                    <a:pt x="21664" y="0"/>
                  </a:moveTo>
                  <a:lnTo>
                    <a:pt x="1069945" y="0"/>
                  </a:lnTo>
                  <a:cubicBezTo>
                    <a:pt x="1081910" y="0"/>
                    <a:pt x="1091610" y="9699"/>
                    <a:pt x="1091610" y="21664"/>
                  </a:cubicBezTo>
                  <a:lnTo>
                    <a:pt x="1091610" y="216590"/>
                  </a:lnTo>
                  <a:cubicBezTo>
                    <a:pt x="1091610" y="228555"/>
                    <a:pt x="1081910" y="238254"/>
                    <a:pt x="1069945" y="238254"/>
                  </a:cubicBezTo>
                  <a:lnTo>
                    <a:pt x="21664" y="238254"/>
                  </a:lnTo>
                  <a:cubicBezTo>
                    <a:pt x="9699" y="238254"/>
                    <a:pt x="0" y="228555"/>
                    <a:pt x="0" y="216590"/>
                  </a:cubicBezTo>
                  <a:lnTo>
                    <a:pt x="0" y="21664"/>
                  </a:lnTo>
                  <a:cubicBezTo>
                    <a:pt x="0" y="9699"/>
                    <a:pt x="9699" y="0"/>
                    <a:pt x="216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091610" cy="295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370112" y="4527160"/>
            <a:ext cx="2678451" cy="47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5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Network Control and Management Software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01224" y="5409134"/>
            <a:ext cx="3216227" cy="1711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Service-Aware Operating System (SAOS)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Navigator NCS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Planner Plus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Emulation Cloud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Intelligent Control Plane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801182" y="4411886"/>
            <a:ext cx="3216227" cy="701972"/>
            <a:chOff x="0" y="0"/>
            <a:chExt cx="1091610" cy="2382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91610" cy="238254"/>
            </a:xfrm>
            <a:custGeom>
              <a:avLst/>
              <a:gdLst/>
              <a:ahLst/>
              <a:cxnLst/>
              <a:rect l="l" t="t" r="r" b="b"/>
              <a:pathLst>
                <a:path w="1091610" h="238254">
                  <a:moveTo>
                    <a:pt x="21664" y="0"/>
                  </a:moveTo>
                  <a:lnTo>
                    <a:pt x="1069945" y="0"/>
                  </a:lnTo>
                  <a:cubicBezTo>
                    <a:pt x="1081910" y="0"/>
                    <a:pt x="1091610" y="9699"/>
                    <a:pt x="1091610" y="21664"/>
                  </a:cubicBezTo>
                  <a:lnTo>
                    <a:pt x="1091610" y="216590"/>
                  </a:lnTo>
                  <a:cubicBezTo>
                    <a:pt x="1091610" y="228555"/>
                    <a:pt x="1081910" y="238254"/>
                    <a:pt x="1069945" y="238254"/>
                  </a:cubicBezTo>
                  <a:lnTo>
                    <a:pt x="21664" y="238254"/>
                  </a:lnTo>
                  <a:cubicBezTo>
                    <a:pt x="9699" y="238254"/>
                    <a:pt x="0" y="228555"/>
                    <a:pt x="0" y="216590"/>
                  </a:cubicBezTo>
                  <a:lnTo>
                    <a:pt x="0" y="21664"/>
                  </a:lnTo>
                  <a:cubicBezTo>
                    <a:pt x="0" y="9699"/>
                    <a:pt x="9699" y="0"/>
                    <a:pt x="216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091610" cy="295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141620" y="4527160"/>
            <a:ext cx="2535353" cy="47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5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Intelligent Automation Solutions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01182" y="5409134"/>
            <a:ext cx="3216227" cy="314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Blue Planet Route Optimization and Assurance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Blue Planet vWAN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Blue Planet Services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Blue Planet Open Network Operating System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Blue Planet NFV Orchestration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Blue Planet Analytics</a:t>
            </a:r>
          </a:p>
          <a:p>
            <a:pPr marL="375318" lvl="1" indent="-187659" algn="l">
              <a:lnSpc>
                <a:spcPts val="2259"/>
              </a:lnSpc>
              <a:buFont typeface="Arial"/>
              <a:buChar char="•"/>
            </a:pPr>
            <a:r>
              <a:rPr lang="en-US" sz="1738" spc="-8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Blue Planet Multi-domain Service Orchestration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7259300" y="0"/>
            <a:ext cx="1028700" cy="10287000"/>
            <a:chOff x="0" y="0"/>
            <a:chExt cx="270933" cy="27093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7093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028682" cy="10287000"/>
            <a:chOff x="0" y="0"/>
            <a:chExt cx="211455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4550" cy="2709333"/>
            </a:xfrm>
            <a:custGeom>
              <a:avLst/>
              <a:gdLst/>
              <a:ahLst/>
              <a:cxnLst/>
              <a:rect l="l" t="t" r="r" b="b"/>
              <a:pathLst>
                <a:path w="2114550" h="2709333">
                  <a:moveTo>
                    <a:pt x="0" y="0"/>
                  </a:moveTo>
                  <a:lnTo>
                    <a:pt x="2114550" y="0"/>
                  </a:lnTo>
                  <a:lnTo>
                    <a:pt x="211455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1455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2857085"/>
            <a:ext cx="6245232" cy="497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6"/>
              </a:lnSpc>
            </a:pPr>
            <a:r>
              <a:rPr lang="en-US" sz="2358" spc="-11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Ciena’s Network management system Navigator NCS (Navigator Network Control Suite) is a Linux-based server software for managing Ciena network elements (NEs).</a:t>
            </a:r>
          </a:p>
          <a:p>
            <a:pPr algn="l">
              <a:lnSpc>
                <a:spcPts val="3066"/>
              </a:lnSpc>
            </a:pPr>
            <a:endParaRPr lang="en-US" sz="2358" spc="-11">
              <a:solidFill>
                <a:srgbClr val="343434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3066"/>
              </a:lnSpc>
            </a:pPr>
            <a:r>
              <a:rPr lang="en-US" sz="2358" spc="-11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NE management tasks include monitoring alarm conditions on NEs, backing up and restoring NE software, and upgrading NE software. </a:t>
            </a:r>
          </a:p>
          <a:p>
            <a:pPr algn="l">
              <a:lnSpc>
                <a:spcPts val="3066"/>
              </a:lnSpc>
            </a:pPr>
            <a:endParaRPr lang="en-US" sz="2358" spc="-11">
              <a:solidFill>
                <a:srgbClr val="343434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0" lvl="0" indent="0" algn="l">
              <a:lnSpc>
                <a:spcPts val="3066"/>
              </a:lnSpc>
              <a:spcBef>
                <a:spcPct val="0"/>
              </a:spcBef>
            </a:pPr>
            <a:r>
              <a:rPr lang="en-US" sz="2358" spc="-11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Navigator NCS also manages multi-layer packet and optical services. It provides a real-time view of network and service topology.</a:t>
            </a:r>
          </a:p>
          <a:p>
            <a:pPr marL="0" lvl="0" indent="0" algn="l">
              <a:lnSpc>
                <a:spcPts val="3066"/>
              </a:lnSpc>
              <a:spcBef>
                <a:spcPct val="0"/>
              </a:spcBef>
            </a:pPr>
            <a:endParaRPr lang="en-US" sz="2358" spc="-11">
              <a:solidFill>
                <a:srgbClr val="343434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80853" y="2459701"/>
            <a:ext cx="5266977" cy="522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3"/>
              </a:lnSpc>
            </a:pPr>
            <a:r>
              <a:rPr lang="en-US" sz="61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ROLE</a:t>
            </a:r>
          </a:p>
          <a:p>
            <a:pPr algn="ctr">
              <a:lnSpc>
                <a:spcPts val="6893"/>
              </a:lnSpc>
            </a:pPr>
            <a:r>
              <a:rPr lang="en-US" sz="61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OF NAVIGATOR</a:t>
            </a:r>
          </a:p>
          <a:p>
            <a:pPr algn="ctr">
              <a:lnSpc>
                <a:spcPts val="6893"/>
              </a:lnSpc>
            </a:pPr>
            <a:r>
              <a:rPr lang="en-US" sz="61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NETWORK</a:t>
            </a:r>
          </a:p>
          <a:p>
            <a:pPr algn="ctr">
              <a:lnSpc>
                <a:spcPts val="6893"/>
              </a:lnSpc>
            </a:pPr>
            <a:r>
              <a:rPr lang="en-US" sz="61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CONTROL</a:t>
            </a:r>
          </a:p>
          <a:p>
            <a:pPr algn="ctr">
              <a:lnSpc>
                <a:spcPts val="6893"/>
              </a:lnSpc>
            </a:pPr>
            <a:r>
              <a:rPr lang="en-US" sz="61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SUITE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155635" y="2537717"/>
            <a:ext cx="1411613" cy="338418"/>
            <a:chOff x="0" y="0"/>
            <a:chExt cx="465702" cy="1116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5702" cy="111647"/>
            </a:xfrm>
            <a:custGeom>
              <a:avLst/>
              <a:gdLst/>
              <a:ahLst/>
              <a:cxnLst/>
              <a:rect l="l" t="t" r="r" b="b"/>
              <a:pathLst>
                <a:path w="465702" h="111647">
                  <a:moveTo>
                    <a:pt x="55823" y="0"/>
                  </a:moveTo>
                  <a:lnTo>
                    <a:pt x="409879" y="0"/>
                  </a:lnTo>
                  <a:cubicBezTo>
                    <a:pt x="440709" y="0"/>
                    <a:pt x="465702" y="24993"/>
                    <a:pt x="465702" y="55823"/>
                  </a:cubicBezTo>
                  <a:lnTo>
                    <a:pt x="465702" y="55823"/>
                  </a:lnTo>
                  <a:cubicBezTo>
                    <a:pt x="465702" y="70629"/>
                    <a:pt x="459821" y="84828"/>
                    <a:pt x="449352" y="95296"/>
                  </a:cubicBezTo>
                  <a:cubicBezTo>
                    <a:pt x="438883" y="105765"/>
                    <a:pt x="424684" y="111647"/>
                    <a:pt x="409879" y="111647"/>
                  </a:cubicBezTo>
                  <a:lnTo>
                    <a:pt x="55823" y="111647"/>
                  </a:lnTo>
                  <a:cubicBezTo>
                    <a:pt x="24993" y="111647"/>
                    <a:pt x="0" y="86654"/>
                    <a:pt x="0" y="55823"/>
                  </a:cubicBezTo>
                  <a:lnTo>
                    <a:pt x="0" y="55823"/>
                  </a:lnTo>
                  <a:cubicBezTo>
                    <a:pt x="0" y="24993"/>
                    <a:pt x="24993" y="0"/>
                    <a:pt x="558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65702" cy="16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55635" y="4128651"/>
            <a:ext cx="1411613" cy="338418"/>
            <a:chOff x="0" y="0"/>
            <a:chExt cx="465702" cy="1116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5702" cy="111647"/>
            </a:xfrm>
            <a:custGeom>
              <a:avLst/>
              <a:gdLst/>
              <a:ahLst/>
              <a:cxnLst/>
              <a:rect l="l" t="t" r="r" b="b"/>
              <a:pathLst>
                <a:path w="465702" h="111647">
                  <a:moveTo>
                    <a:pt x="55823" y="0"/>
                  </a:moveTo>
                  <a:lnTo>
                    <a:pt x="409879" y="0"/>
                  </a:lnTo>
                  <a:cubicBezTo>
                    <a:pt x="440709" y="0"/>
                    <a:pt x="465702" y="24993"/>
                    <a:pt x="465702" y="55823"/>
                  </a:cubicBezTo>
                  <a:lnTo>
                    <a:pt x="465702" y="55823"/>
                  </a:lnTo>
                  <a:cubicBezTo>
                    <a:pt x="465702" y="70629"/>
                    <a:pt x="459821" y="84828"/>
                    <a:pt x="449352" y="95296"/>
                  </a:cubicBezTo>
                  <a:cubicBezTo>
                    <a:pt x="438883" y="105765"/>
                    <a:pt x="424684" y="111647"/>
                    <a:pt x="409879" y="111647"/>
                  </a:cubicBezTo>
                  <a:lnTo>
                    <a:pt x="55823" y="111647"/>
                  </a:lnTo>
                  <a:cubicBezTo>
                    <a:pt x="24993" y="111647"/>
                    <a:pt x="0" y="86654"/>
                    <a:pt x="0" y="55823"/>
                  </a:cubicBezTo>
                  <a:lnTo>
                    <a:pt x="0" y="55823"/>
                  </a:lnTo>
                  <a:cubicBezTo>
                    <a:pt x="0" y="24993"/>
                    <a:pt x="24993" y="0"/>
                    <a:pt x="558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65702" cy="16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55635" y="5719585"/>
            <a:ext cx="1411613" cy="338418"/>
            <a:chOff x="0" y="0"/>
            <a:chExt cx="465702" cy="1116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5702" cy="111647"/>
            </a:xfrm>
            <a:custGeom>
              <a:avLst/>
              <a:gdLst/>
              <a:ahLst/>
              <a:cxnLst/>
              <a:rect l="l" t="t" r="r" b="b"/>
              <a:pathLst>
                <a:path w="465702" h="111647">
                  <a:moveTo>
                    <a:pt x="55823" y="0"/>
                  </a:moveTo>
                  <a:lnTo>
                    <a:pt x="409879" y="0"/>
                  </a:lnTo>
                  <a:cubicBezTo>
                    <a:pt x="440709" y="0"/>
                    <a:pt x="465702" y="24993"/>
                    <a:pt x="465702" y="55823"/>
                  </a:cubicBezTo>
                  <a:lnTo>
                    <a:pt x="465702" y="55823"/>
                  </a:lnTo>
                  <a:cubicBezTo>
                    <a:pt x="465702" y="70629"/>
                    <a:pt x="459821" y="84828"/>
                    <a:pt x="449352" y="95296"/>
                  </a:cubicBezTo>
                  <a:cubicBezTo>
                    <a:pt x="438883" y="105765"/>
                    <a:pt x="424684" y="111647"/>
                    <a:pt x="409879" y="111647"/>
                  </a:cubicBezTo>
                  <a:lnTo>
                    <a:pt x="55823" y="111647"/>
                  </a:lnTo>
                  <a:cubicBezTo>
                    <a:pt x="24993" y="111647"/>
                    <a:pt x="0" y="86654"/>
                    <a:pt x="0" y="55823"/>
                  </a:cubicBezTo>
                  <a:lnTo>
                    <a:pt x="0" y="55823"/>
                  </a:lnTo>
                  <a:cubicBezTo>
                    <a:pt x="0" y="24993"/>
                    <a:pt x="24993" y="0"/>
                    <a:pt x="558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65702" cy="16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155635" y="7410865"/>
            <a:ext cx="1411613" cy="338418"/>
            <a:chOff x="0" y="0"/>
            <a:chExt cx="465702" cy="1116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5702" cy="111647"/>
            </a:xfrm>
            <a:custGeom>
              <a:avLst/>
              <a:gdLst/>
              <a:ahLst/>
              <a:cxnLst/>
              <a:rect l="l" t="t" r="r" b="b"/>
              <a:pathLst>
                <a:path w="465702" h="111647">
                  <a:moveTo>
                    <a:pt x="55823" y="0"/>
                  </a:moveTo>
                  <a:lnTo>
                    <a:pt x="409879" y="0"/>
                  </a:lnTo>
                  <a:cubicBezTo>
                    <a:pt x="440709" y="0"/>
                    <a:pt x="465702" y="24993"/>
                    <a:pt x="465702" y="55823"/>
                  </a:cubicBezTo>
                  <a:lnTo>
                    <a:pt x="465702" y="55823"/>
                  </a:lnTo>
                  <a:cubicBezTo>
                    <a:pt x="465702" y="70629"/>
                    <a:pt x="459821" y="84828"/>
                    <a:pt x="449352" y="95296"/>
                  </a:cubicBezTo>
                  <a:cubicBezTo>
                    <a:pt x="438883" y="105765"/>
                    <a:pt x="424684" y="111647"/>
                    <a:pt x="409879" y="111647"/>
                  </a:cubicBezTo>
                  <a:lnTo>
                    <a:pt x="55823" y="111647"/>
                  </a:lnTo>
                  <a:cubicBezTo>
                    <a:pt x="24993" y="111647"/>
                    <a:pt x="0" y="86654"/>
                    <a:pt x="0" y="55823"/>
                  </a:cubicBezTo>
                  <a:lnTo>
                    <a:pt x="0" y="55823"/>
                  </a:lnTo>
                  <a:cubicBezTo>
                    <a:pt x="0" y="24993"/>
                    <a:pt x="24993" y="0"/>
                    <a:pt x="558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65702" cy="16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5" y="8629914"/>
            <a:ext cx="18277775" cy="1657086"/>
            <a:chOff x="0" y="0"/>
            <a:chExt cx="4813900" cy="4364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3900" cy="436434"/>
            </a:xfrm>
            <a:custGeom>
              <a:avLst/>
              <a:gdLst/>
              <a:ahLst/>
              <a:cxnLst/>
              <a:rect l="l" t="t" r="r" b="b"/>
              <a:pathLst>
                <a:path w="4813900" h="436434">
                  <a:moveTo>
                    <a:pt x="0" y="0"/>
                  </a:moveTo>
                  <a:lnTo>
                    <a:pt x="4813900" y="0"/>
                  </a:lnTo>
                  <a:lnTo>
                    <a:pt x="4813900" y="436434"/>
                  </a:lnTo>
                  <a:lnTo>
                    <a:pt x="0" y="436434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3900" cy="493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9672" y="2505776"/>
            <a:ext cx="8773902" cy="75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511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 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29672" y="3551349"/>
            <a:ext cx="9834995" cy="4795111"/>
            <a:chOff x="0" y="0"/>
            <a:chExt cx="3338065" cy="16274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38065" cy="1627493"/>
            </a:xfrm>
            <a:custGeom>
              <a:avLst/>
              <a:gdLst/>
              <a:ahLst/>
              <a:cxnLst/>
              <a:rect l="l" t="t" r="r" b="b"/>
              <a:pathLst>
                <a:path w="3338065" h="1627493">
                  <a:moveTo>
                    <a:pt x="7085" y="0"/>
                  </a:moveTo>
                  <a:lnTo>
                    <a:pt x="3330980" y="0"/>
                  </a:lnTo>
                  <a:cubicBezTo>
                    <a:pt x="3332859" y="0"/>
                    <a:pt x="3334661" y="746"/>
                    <a:pt x="3335990" y="2075"/>
                  </a:cubicBezTo>
                  <a:cubicBezTo>
                    <a:pt x="3337318" y="3404"/>
                    <a:pt x="3338065" y="5206"/>
                    <a:pt x="3338065" y="7085"/>
                  </a:cubicBezTo>
                  <a:lnTo>
                    <a:pt x="3338065" y="1620409"/>
                  </a:lnTo>
                  <a:cubicBezTo>
                    <a:pt x="3338065" y="1622288"/>
                    <a:pt x="3337318" y="1624090"/>
                    <a:pt x="3335990" y="1625418"/>
                  </a:cubicBezTo>
                  <a:cubicBezTo>
                    <a:pt x="3334661" y="1626747"/>
                    <a:pt x="3332859" y="1627493"/>
                    <a:pt x="3330980" y="1627493"/>
                  </a:cubicBezTo>
                  <a:lnTo>
                    <a:pt x="7085" y="1627493"/>
                  </a:lnTo>
                  <a:cubicBezTo>
                    <a:pt x="3172" y="1627493"/>
                    <a:pt x="0" y="1624322"/>
                    <a:pt x="0" y="1620409"/>
                  </a:cubicBezTo>
                  <a:lnTo>
                    <a:pt x="0" y="7085"/>
                  </a:lnTo>
                  <a:cubicBezTo>
                    <a:pt x="0" y="5206"/>
                    <a:pt x="746" y="3404"/>
                    <a:pt x="2075" y="2075"/>
                  </a:cubicBezTo>
                  <a:cubicBezTo>
                    <a:pt x="3404" y="746"/>
                    <a:pt x="5206" y="0"/>
                    <a:pt x="70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338065" cy="1675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00215" y="4453765"/>
            <a:ext cx="8493910" cy="2999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3"/>
              </a:lnSpc>
            </a:pPr>
            <a:r>
              <a:rPr lang="en-US" sz="263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During my internship, I worked with the Core-AI-Dev team. </a:t>
            </a:r>
          </a:p>
          <a:p>
            <a:pPr algn="l">
              <a:lnSpc>
                <a:spcPts val="2973"/>
              </a:lnSpc>
            </a:pPr>
            <a:endParaRPr lang="en-US" sz="2631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2973"/>
              </a:lnSpc>
            </a:pPr>
            <a:r>
              <a:rPr lang="en-US" sz="263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tasks were assigned by Mr. Neeraj Shrivastava, Senior Manager, Software Engineering Systems. </a:t>
            </a:r>
          </a:p>
          <a:p>
            <a:pPr algn="l">
              <a:lnSpc>
                <a:spcPts val="2973"/>
              </a:lnSpc>
            </a:pPr>
            <a:endParaRPr lang="en-US" sz="2631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2973"/>
              </a:lnSpc>
            </a:pPr>
            <a:r>
              <a:rPr lang="en-US" sz="263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Mr. Varun Aggarwal was assigned as my buddy to assist me with any queries or support needed.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012930" y="1445485"/>
            <a:ext cx="5246370" cy="7812815"/>
            <a:chOff x="0" y="0"/>
            <a:chExt cx="812800" cy="12104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210409"/>
            </a:xfrm>
            <a:custGeom>
              <a:avLst/>
              <a:gdLst/>
              <a:ahLst/>
              <a:cxnLst/>
              <a:rect l="l" t="t" r="r" b="b"/>
              <a:pathLst>
                <a:path w="812800" h="1210409">
                  <a:moveTo>
                    <a:pt x="87065" y="0"/>
                  </a:moveTo>
                  <a:lnTo>
                    <a:pt x="725735" y="0"/>
                  </a:lnTo>
                  <a:cubicBezTo>
                    <a:pt x="748826" y="0"/>
                    <a:pt x="770972" y="9173"/>
                    <a:pt x="787299" y="25501"/>
                  </a:cubicBezTo>
                  <a:cubicBezTo>
                    <a:pt x="803627" y="41828"/>
                    <a:pt x="812800" y="63974"/>
                    <a:pt x="812800" y="87065"/>
                  </a:cubicBezTo>
                  <a:lnTo>
                    <a:pt x="812800" y="1123345"/>
                  </a:lnTo>
                  <a:cubicBezTo>
                    <a:pt x="812800" y="1146436"/>
                    <a:pt x="803627" y="1168581"/>
                    <a:pt x="787299" y="1184909"/>
                  </a:cubicBezTo>
                  <a:cubicBezTo>
                    <a:pt x="770972" y="1201237"/>
                    <a:pt x="748826" y="1210409"/>
                    <a:pt x="725735" y="1210409"/>
                  </a:cubicBezTo>
                  <a:lnTo>
                    <a:pt x="87065" y="1210409"/>
                  </a:lnTo>
                  <a:cubicBezTo>
                    <a:pt x="63974" y="1210409"/>
                    <a:pt x="41828" y="1201237"/>
                    <a:pt x="25501" y="1184909"/>
                  </a:cubicBezTo>
                  <a:cubicBezTo>
                    <a:pt x="9173" y="1168581"/>
                    <a:pt x="0" y="1146436"/>
                    <a:pt x="0" y="1123345"/>
                  </a:cubicBezTo>
                  <a:lnTo>
                    <a:pt x="0" y="87065"/>
                  </a:lnTo>
                  <a:cubicBezTo>
                    <a:pt x="0" y="63974"/>
                    <a:pt x="9173" y="41828"/>
                    <a:pt x="25501" y="25501"/>
                  </a:cubicBezTo>
                  <a:cubicBezTo>
                    <a:pt x="41828" y="9173"/>
                    <a:pt x="63974" y="0"/>
                    <a:pt x="87065" y="0"/>
                  </a:cubicBezTo>
                  <a:close/>
                </a:path>
              </a:pathLst>
            </a:custGeom>
            <a:blipFill>
              <a:blip r:embed="rId2"/>
              <a:stretch>
                <a:fillRect l="-61758" r="-61758"/>
              </a:stretch>
            </a:blipFill>
          </p:spPr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5" y="8141930"/>
            <a:ext cx="18277775" cy="2145070"/>
            <a:chOff x="0" y="0"/>
            <a:chExt cx="4813900" cy="564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3900" cy="564957"/>
            </a:xfrm>
            <a:custGeom>
              <a:avLst/>
              <a:gdLst/>
              <a:ahLst/>
              <a:cxnLst/>
              <a:rect l="l" t="t" r="r" b="b"/>
              <a:pathLst>
                <a:path w="4813900" h="564957">
                  <a:moveTo>
                    <a:pt x="0" y="0"/>
                  </a:moveTo>
                  <a:lnTo>
                    <a:pt x="4813900" y="0"/>
                  </a:lnTo>
                  <a:lnTo>
                    <a:pt x="4813900" y="564957"/>
                  </a:lnTo>
                  <a:lnTo>
                    <a:pt x="0" y="564957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3900" cy="622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27675" y="1237093"/>
            <a:ext cx="5246370" cy="7812815"/>
            <a:chOff x="0" y="0"/>
            <a:chExt cx="812800" cy="12104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210409"/>
            </a:xfrm>
            <a:custGeom>
              <a:avLst/>
              <a:gdLst/>
              <a:ahLst/>
              <a:cxnLst/>
              <a:rect l="l" t="t" r="r" b="b"/>
              <a:pathLst>
                <a:path w="812800" h="1210409">
                  <a:moveTo>
                    <a:pt x="87065" y="0"/>
                  </a:moveTo>
                  <a:lnTo>
                    <a:pt x="725735" y="0"/>
                  </a:lnTo>
                  <a:cubicBezTo>
                    <a:pt x="748826" y="0"/>
                    <a:pt x="770972" y="9173"/>
                    <a:pt x="787299" y="25501"/>
                  </a:cubicBezTo>
                  <a:cubicBezTo>
                    <a:pt x="803627" y="41828"/>
                    <a:pt x="812800" y="63974"/>
                    <a:pt x="812800" y="87065"/>
                  </a:cubicBezTo>
                  <a:lnTo>
                    <a:pt x="812800" y="1123345"/>
                  </a:lnTo>
                  <a:cubicBezTo>
                    <a:pt x="812800" y="1146436"/>
                    <a:pt x="803627" y="1168581"/>
                    <a:pt x="787299" y="1184909"/>
                  </a:cubicBezTo>
                  <a:cubicBezTo>
                    <a:pt x="770972" y="1201237"/>
                    <a:pt x="748826" y="1210409"/>
                    <a:pt x="725735" y="1210409"/>
                  </a:cubicBezTo>
                  <a:lnTo>
                    <a:pt x="87065" y="1210409"/>
                  </a:lnTo>
                  <a:cubicBezTo>
                    <a:pt x="63974" y="1210409"/>
                    <a:pt x="41828" y="1201237"/>
                    <a:pt x="25501" y="1184909"/>
                  </a:cubicBezTo>
                  <a:cubicBezTo>
                    <a:pt x="9173" y="1168581"/>
                    <a:pt x="0" y="1146436"/>
                    <a:pt x="0" y="1123345"/>
                  </a:cubicBezTo>
                  <a:lnTo>
                    <a:pt x="0" y="87065"/>
                  </a:lnTo>
                  <a:cubicBezTo>
                    <a:pt x="0" y="63974"/>
                    <a:pt x="9173" y="41828"/>
                    <a:pt x="25501" y="25501"/>
                  </a:cubicBezTo>
                  <a:cubicBezTo>
                    <a:pt x="41828" y="9173"/>
                    <a:pt x="63974" y="0"/>
                    <a:pt x="87065" y="0"/>
                  </a:cubicBezTo>
                  <a:close/>
                </a:path>
              </a:pathLst>
            </a:custGeom>
            <a:blipFill>
              <a:blip r:embed="rId2"/>
              <a:stretch>
                <a:fillRect l="-61549" r="-6154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3716545"/>
            <a:ext cx="10403242" cy="4050542"/>
            <a:chOff x="0" y="0"/>
            <a:chExt cx="5084144" cy="19795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4144" cy="1979531"/>
            </a:xfrm>
            <a:custGeom>
              <a:avLst/>
              <a:gdLst/>
              <a:ahLst/>
              <a:cxnLst/>
              <a:rect l="l" t="t" r="r" b="b"/>
              <a:pathLst>
                <a:path w="5084144" h="1979531">
                  <a:moveTo>
                    <a:pt x="6698" y="0"/>
                  </a:moveTo>
                  <a:lnTo>
                    <a:pt x="5077446" y="0"/>
                  </a:lnTo>
                  <a:cubicBezTo>
                    <a:pt x="5079223" y="0"/>
                    <a:pt x="5080926" y="706"/>
                    <a:pt x="5082182" y="1962"/>
                  </a:cubicBezTo>
                  <a:cubicBezTo>
                    <a:pt x="5083438" y="3218"/>
                    <a:pt x="5084144" y="4921"/>
                    <a:pt x="5084144" y="6698"/>
                  </a:cubicBezTo>
                  <a:lnTo>
                    <a:pt x="5084144" y="1972833"/>
                  </a:lnTo>
                  <a:cubicBezTo>
                    <a:pt x="5084144" y="1974609"/>
                    <a:pt x="5083438" y="1976313"/>
                    <a:pt x="5082182" y="1977569"/>
                  </a:cubicBezTo>
                  <a:cubicBezTo>
                    <a:pt x="5080926" y="1978825"/>
                    <a:pt x="5079223" y="1979531"/>
                    <a:pt x="5077446" y="1979531"/>
                  </a:cubicBezTo>
                  <a:lnTo>
                    <a:pt x="6698" y="1979531"/>
                  </a:lnTo>
                  <a:cubicBezTo>
                    <a:pt x="4921" y="1979531"/>
                    <a:pt x="3218" y="1978825"/>
                    <a:pt x="1962" y="1977569"/>
                  </a:cubicBezTo>
                  <a:cubicBezTo>
                    <a:pt x="706" y="1976313"/>
                    <a:pt x="0" y="1974609"/>
                    <a:pt x="0" y="1972833"/>
                  </a:cubicBezTo>
                  <a:lnTo>
                    <a:pt x="0" y="6698"/>
                  </a:lnTo>
                  <a:cubicBezTo>
                    <a:pt x="0" y="4921"/>
                    <a:pt x="706" y="3218"/>
                    <a:pt x="1962" y="1962"/>
                  </a:cubicBezTo>
                  <a:cubicBezTo>
                    <a:pt x="3218" y="706"/>
                    <a:pt x="4921" y="0"/>
                    <a:pt x="66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084144" cy="2027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3955" y="1425718"/>
            <a:ext cx="8773902" cy="75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511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DESCRIPTION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3955" y="2397527"/>
            <a:ext cx="10217987" cy="107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During my internship, I was assigned multiple tasks such as bug fixing, writing automation scripts, testing documentation, and conducting proof of concept (PoC) activities on open-source tools like DSPy and TextGrad.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8992" y="4873025"/>
            <a:ext cx="9042659" cy="175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305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My primary responsibility was to design the backend for Ciena’s upcoming product, MCP-Chatbot (a conversational chatbot) in the most optimized way possible.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0649" y="3294402"/>
            <a:ext cx="3894604" cy="967786"/>
            <a:chOff x="0" y="0"/>
            <a:chExt cx="1321855" cy="328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855" cy="328473"/>
            </a:xfrm>
            <a:custGeom>
              <a:avLst/>
              <a:gdLst/>
              <a:ahLst/>
              <a:cxnLst/>
              <a:rect l="l" t="t" r="r" b="b"/>
              <a:pathLst>
                <a:path w="1321855" h="328473">
                  <a:moveTo>
                    <a:pt x="17891" y="0"/>
                  </a:moveTo>
                  <a:lnTo>
                    <a:pt x="1303965" y="0"/>
                  </a:lnTo>
                  <a:cubicBezTo>
                    <a:pt x="1308710" y="0"/>
                    <a:pt x="1313260" y="1885"/>
                    <a:pt x="1316615" y="5240"/>
                  </a:cubicBezTo>
                  <a:cubicBezTo>
                    <a:pt x="1319970" y="8595"/>
                    <a:pt x="1321855" y="13146"/>
                    <a:pt x="1321855" y="17891"/>
                  </a:cubicBezTo>
                  <a:lnTo>
                    <a:pt x="1321855" y="310583"/>
                  </a:lnTo>
                  <a:cubicBezTo>
                    <a:pt x="1321855" y="320463"/>
                    <a:pt x="1313845" y="328473"/>
                    <a:pt x="1303965" y="328473"/>
                  </a:cubicBezTo>
                  <a:lnTo>
                    <a:pt x="17891" y="328473"/>
                  </a:lnTo>
                  <a:cubicBezTo>
                    <a:pt x="8010" y="328473"/>
                    <a:pt x="0" y="320463"/>
                    <a:pt x="0" y="310583"/>
                  </a:cubicBezTo>
                  <a:lnTo>
                    <a:pt x="0" y="17891"/>
                  </a:lnTo>
                  <a:cubicBezTo>
                    <a:pt x="0" y="8010"/>
                    <a:pt x="8010" y="0"/>
                    <a:pt x="178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855" cy="376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8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11013" y="3294402"/>
            <a:ext cx="3894604" cy="967786"/>
            <a:chOff x="0" y="0"/>
            <a:chExt cx="1321855" cy="3284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1855" cy="328473"/>
            </a:xfrm>
            <a:custGeom>
              <a:avLst/>
              <a:gdLst/>
              <a:ahLst/>
              <a:cxnLst/>
              <a:rect l="l" t="t" r="r" b="b"/>
              <a:pathLst>
                <a:path w="1321855" h="328473">
                  <a:moveTo>
                    <a:pt x="17891" y="0"/>
                  </a:moveTo>
                  <a:lnTo>
                    <a:pt x="1303965" y="0"/>
                  </a:lnTo>
                  <a:cubicBezTo>
                    <a:pt x="1308710" y="0"/>
                    <a:pt x="1313260" y="1885"/>
                    <a:pt x="1316615" y="5240"/>
                  </a:cubicBezTo>
                  <a:cubicBezTo>
                    <a:pt x="1319970" y="8595"/>
                    <a:pt x="1321855" y="13146"/>
                    <a:pt x="1321855" y="17891"/>
                  </a:cubicBezTo>
                  <a:lnTo>
                    <a:pt x="1321855" y="310583"/>
                  </a:lnTo>
                  <a:cubicBezTo>
                    <a:pt x="1321855" y="320463"/>
                    <a:pt x="1313845" y="328473"/>
                    <a:pt x="1303965" y="328473"/>
                  </a:cubicBezTo>
                  <a:lnTo>
                    <a:pt x="17891" y="328473"/>
                  </a:lnTo>
                  <a:cubicBezTo>
                    <a:pt x="8010" y="328473"/>
                    <a:pt x="0" y="320463"/>
                    <a:pt x="0" y="310583"/>
                  </a:cubicBezTo>
                  <a:lnTo>
                    <a:pt x="0" y="17891"/>
                  </a:lnTo>
                  <a:cubicBezTo>
                    <a:pt x="0" y="8010"/>
                    <a:pt x="8010" y="0"/>
                    <a:pt x="178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21855" cy="376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0649" y="1925160"/>
            <a:ext cx="9864642" cy="75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511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9887" y="3636011"/>
            <a:ext cx="2976127" cy="29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1"/>
              </a:lnSpc>
            </a:pPr>
            <a:r>
              <a:rPr lang="en-US" sz="201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Technique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70355" y="3636011"/>
            <a:ext cx="2975920" cy="29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1"/>
              </a:lnSpc>
            </a:pPr>
            <a:r>
              <a:rPr lang="en-US" sz="201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Open Source Tools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1081" y="4631401"/>
            <a:ext cx="3980832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 spc="-10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RAG (retrieval-augmented generation)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11013" y="4631748"/>
            <a:ext cx="4065620" cy="137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 spc="-10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all-MiniLM-L6-v2 – Embedding model</a:t>
            </a:r>
          </a:p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 spc="-10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Qdrant - A vector database</a:t>
            </a:r>
          </a:p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 u="none" spc="-10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pymupdf4llm - Pdf parser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491378" y="3294402"/>
            <a:ext cx="3894604" cy="967786"/>
            <a:chOff x="0" y="0"/>
            <a:chExt cx="1321855" cy="3284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1855" cy="328473"/>
            </a:xfrm>
            <a:custGeom>
              <a:avLst/>
              <a:gdLst/>
              <a:ahLst/>
              <a:cxnLst/>
              <a:rect l="l" t="t" r="r" b="b"/>
              <a:pathLst>
                <a:path w="1321855" h="328473">
                  <a:moveTo>
                    <a:pt x="17891" y="0"/>
                  </a:moveTo>
                  <a:lnTo>
                    <a:pt x="1303965" y="0"/>
                  </a:lnTo>
                  <a:cubicBezTo>
                    <a:pt x="1308710" y="0"/>
                    <a:pt x="1313260" y="1885"/>
                    <a:pt x="1316615" y="5240"/>
                  </a:cubicBezTo>
                  <a:cubicBezTo>
                    <a:pt x="1319970" y="8595"/>
                    <a:pt x="1321855" y="13146"/>
                    <a:pt x="1321855" y="17891"/>
                  </a:cubicBezTo>
                  <a:lnTo>
                    <a:pt x="1321855" y="310583"/>
                  </a:lnTo>
                  <a:cubicBezTo>
                    <a:pt x="1321855" y="320463"/>
                    <a:pt x="1313845" y="328473"/>
                    <a:pt x="1303965" y="328473"/>
                  </a:cubicBezTo>
                  <a:lnTo>
                    <a:pt x="17891" y="328473"/>
                  </a:lnTo>
                  <a:cubicBezTo>
                    <a:pt x="8010" y="328473"/>
                    <a:pt x="0" y="320463"/>
                    <a:pt x="0" y="310583"/>
                  </a:cubicBezTo>
                  <a:lnTo>
                    <a:pt x="0" y="17891"/>
                  </a:lnTo>
                  <a:cubicBezTo>
                    <a:pt x="0" y="8010"/>
                    <a:pt x="8010" y="0"/>
                    <a:pt x="178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21855" cy="376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741460" y="3636011"/>
            <a:ext cx="3394439" cy="29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1"/>
              </a:lnSpc>
            </a:pPr>
            <a:r>
              <a:rPr lang="en-US" sz="201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Large Language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91378" y="4631748"/>
            <a:ext cx="4274032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 spc="-10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GPT-4o</a:t>
            </a:r>
          </a:p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 spc="-10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GPT-4o-mini</a:t>
            </a:r>
          </a:p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 spc="-10">
                <a:solidFill>
                  <a:srgbClr val="343434"/>
                </a:solidFill>
                <a:latin typeface="HK Grotesk"/>
                <a:ea typeface="HK Grotesk"/>
                <a:cs typeface="HK Grotesk"/>
                <a:sym typeface="HK Grotesk"/>
              </a:rPr>
              <a:t>Gemini 2.0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259300" y="0"/>
            <a:ext cx="1028700" cy="10287000"/>
            <a:chOff x="0" y="0"/>
            <a:chExt cx="270933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27093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028682" cy="10325100"/>
            <a:chOff x="0" y="0"/>
            <a:chExt cx="211455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4550" cy="2709333"/>
            </a:xfrm>
            <a:custGeom>
              <a:avLst/>
              <a:gdLst/>
              <a:ahLst/>
              <a:cxnLst/>
              <a:rect l="l" t="t" r="r" b="b"/>
              <a:pathLst>
                <a:path w="2114550" h="2709333">
                  <a:moveTo>
                    <a:pt x="0" y="0"/>
                  </a:moveTo>
                  <a:lnTo>
                    <a:pt x="2114550" y="0"/>
                  </a:lnTo>
                  <a:lnTo>
                    <a:pt x="211455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1455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53493" y="5179105"/>
            <a:ext cx="1411613" cy="338418"/>
            <a:chOff x="0" y="0"/>
            <a:chExt cx="465702" cy="1116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5702" cy="111647"/>
            </a:xfrm>
            <a:custGeom>
              <a:avLst/>
              <a:gdLst/>
              <a:ahLst/>
              <a:cxnLst/>
              <a:rect l="l" t="t" r="r" b="b"/>
              <a:pathLst>
                <a:path w="465702" h="111647">
                  <a:moveTo>
                    <a:pt x="55823" y="0"/>
                  </a:moveTo>
                  <a:lnTo>
                    <a:pt x="409879" y="0"/>
                  </a:lnTo>
                  <a:cubicBezTo>
                    <a:pt x="440709" y="0"/>
                    <a:pt x="465702" y="24993"/>
                    <a:pt x="465702" y="55823"/>
                  </a:cubicBezTo>
                  <a:lnTo>
                    <a:pt x="465702" y="55823"/>
                  </a:lnTo>
                  <a:cubicBezTo>
                    <a:pt x="465702" y="70629"/>
                    <a:pt x="459821" y="84828"/>
                    <a:pt x="449352" y="95296"/>
                  </a:cubicBezTo>
                  <a:cubicBezTo>
                    <a:pt x="438883" y="105765"/>
                    <a:pt x="424684" y="111647"/>
                    <a:pt x="409879" y="111647"/>
                  </a:cubicBezTo>
                  <a:lnTo>
                    <a:pt x="55823" y="111647"/>
                  </a:lnTo>
                  <a:cubicBezTo>
                    <a:pt x="24993" y="111647"/>
                    <a:pt x="0" y="86654"/>
                    <a:pt x="0" y="55823"/>
                  </a:cubicBezTo>
                  <a:lnTo>
                    <a:pt x="0" y="55823"/>
                  </a:lnTo>
                  <a:cubicBezTo>
                    <a:pt x="0" y="24993"/>
                    <a:pt x="24993" y="0"/>
                    <a:pt x="558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65702" cy="16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53493" y="6770039"/>
            <a:ext cx="1411613" cy="338418"/>
            <a:chOff x="0" y="0"/>
            <a:chExt cx="465702" cy="1116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5702" cy="111647"/>
            </a:xfrm>
            <a:custGeom>
              <a:avLst/>
              <a:gdLst/>
              <a:ahLst/>
              <a:cxnLst/>
              <a:rect l="l" t="t" r="r" b="b"/>
              <a:pathLst>
                <a:path w="465702" h="111647">
                  <a:moveTo>
                    <a:pt x="55823" y="0"/>
                  </a:moveTo>
                  <a:lnTo>
                    <a:pt x="409879" y="0"/>
                  </a:lnTo>
                  <a:cubicBezTo>
                    <a:pt x="440709" y="0"/>
                    <a:pt x="465702" y="24993"/>
                    <a:pt x="465702" y="55823"/>
                  </a:cubicBezTo>
                  <a:lnTo>
                    <a:pt x="465702" y="55823"/>
                  </a:lnTo>
                  <a:cubicBezTo>
                    <a:pt x="465702" y="70629"/>
                    <a:pt x="459821" y="84828"/>
                    <a:pt x="449352" y="95296"/>
                  </a:cubicBezTo>
                  <a:cubicBezTo>
                    <a:pt x="438883" y="105765"/>
                    <a:pt x="424684" y="111647"/>
                    <a:pt x="409879" y="111647"/>
                  </a:cubicBezTo>
                  <a:lnTo>
                    <a:pt x="55823" y="111647"/>
                  </a:lnTo>
                  <a:cubicBezTo>
                    <a:pt x="24993" y="111647"/>
                    <a:pt x="0" y="86654"/>
                    <a:pt x="0" y="55823"/>
                  </a:cubicBezTo>
                  <a:lnTo>
                    <a:pt x="0" y="55823"/>
                  </a:lnTo>
                  <a:cubicBezTo>
                    <a:pt x="0" y="24993"/>
                    <a:pt x="24993" y="0"/>
                    <a:pt x="558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65702" cy="16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53493" y="8360973"/>
            <a:ext cx="1411613" cy="338418"/>
            <a:chOff x="0" y="0"/>
            <a:chExt cx="465702" cy="1116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5702" cy="111647"/>
            </a:xfrm>
            <a:custGeom>
              <a:avLst/>
              <a:gdLst/>
              <a:ahLst/>
              <a:cxnLst/>
              <a:rect l="l" t="t" r="r" b="b"/>
              <a:pathLst>
                <a:path w="465702" h="111647">
                  <a:moveTo>
                    <a:pt x="55823" y="0"/>
                  </a:moveTo>
                  <a:lnTo>
                    <a:pt x="409879" y="0"/>
                  </a:lnTo>
                  <a:cubicBezTo>
                    <a:pt x="440709" y="0"/>
                    <a:pt x="465702" y="24993"/>
                    <a:pt x="465702" y="55823"/>
                  </a:cubicBezTo>
                  <a:lnTo>
                    <a:pt x="465702" y="55823"/>
                  </a:lnTo>
                  <a:cubicBezTo>
                    <a:pt x="465702" y="70629"/>
                    <a:pt x="459821" y="84828"/>
                    <a:pt x="449352" y="95296"/>
                  </a:cubicBezTo>
                  <a:cubicBezTo>
                    <a:pt x="438883" y="105765"/>
                    <a:pt x="424684" y="111647"/>
                    <a:pt x="409879" y="111647"/>
                  </a:cubicBezTo>
                  <a:lnTo>
                    <a:pt x="55823" y="111647"/>
                  </a:lnTo>
                  <a:cubicBezTo>
                    <a:pt x="24993" y="111647"/>
                    <a:pt x="0" y="86654"/>
                    <a:pt x="0" y="55823"/>
                  </a:cubicBezTo>
                  <a:lnTo>
                    <a:pt x="0" y="55823"/>
                  </a:lnTo>
                  <a:cubicBezTo>
                    <a:pt x="0" y="24993"/>
                    <a:pt x="24993" y="0"/>
                    <a:pt x="558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65702" cy="16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492086" y="1416035"/>
            <a:ext cx="7909929" cy="8228794"/>
          </a:xfrm>
          <a:custGeom>
            <a:avLst/>
            <a:gdLst/>
            <a:ahLst/>
            <a:cxnLst/>
            <a:rect l="l" t="t" r="r" b="b"/>
            <a:pathLst>
              <a:path w="7909929" h="8228794">
                <a:moveTo>
                  <a:pt x="0" y="0"/>
                </a:moveTo>
                <a:lnTo>
                  <a:pt x="7909929" y="0"/>
                </a:lnTo>
                <a:lnTo>
                  <a:pt x="7909929" y="8228794"/>
                </a:lnTo>
                <a:lnTo>
                  <a:pt x="0" y="8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r="-1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4052964"/>
            <a:ext cx="8028682" cy="8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6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IMPLEMENTATION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57150" y="4942422"/>
            <a:ext cx="8028682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4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(Doc Preprocessing)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557</Words>
  <Application>Microsoft Office PowerPoint</Application>
  <PresentationFormat>Custom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HK Grotesk</vt:lpstr>
      <vt:lpstr>Archivo Black</vt:lpstr>
      <vt:lpstr>Arial</vt:lpstr>
      <vt:lpstr>Calibri</vt:lpstr>
      <vt:lpstr>HK Grotesk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White Gradient Technology Keynote Presentation</dc:title>
  <cp:lastModifiedBy>Satyam Sahu</cp:lastModifiedBy>
  <cp:revision>5</cp:revision>
  <dcterms:created xsi:type="dcterms:W3CDTF">2006-08-16T00:00:00Z</dcterms:created>
  <dcterms:modified xsi:type="dcterms:W3CDTF">2025-06-16T18:58:45Z</dcterms:modified>
  <dc:identifier>DAGqh7gHdJg</dc:identifier>
</cp:coreProperties>
</file>